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270" r:id="rId3"/>
    <p:sldId id="269" r:id="rId4"/>
    <p:sldId id="271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CB60B78-1E75-5E4B-826C-8D4C34720E8A}">
          <p14:sldIdLst>
            <p14:sldId id="270"/>
            <p14:sldId id="269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0EF"/>
    <a:srgbClr val="222323"/>
    <a:srgbClr val="242424"/>
    <a:srgbClr val="8F90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599" autoAdjust="0"/>
  </p:normalViewPr>
  <p:slideViewPr>
    <p:cSldViewPr snapToGrid="0" snapToObjects="1">
      <p:cViewPr varScale="1">
        <p:scale>
          <a:sx n="190" d="100"/>
          <a:sy n="190" d="100"/>
        </p:scale>
        <p:origin x="-808" y="-1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32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venir Medium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E64F6-96EE-F240-9DE2-EB0A1E7D9CE7}" type="datetimeFigureOut">
              <a:rPr lang="en-US" smtClean="0">
                <a:latin typeface="Avenir Medium"/>
              </a:rPr>
              <a:t>11/14/16</a:t>
            </a:fld>
            <a:endParaRPr lang="en-US" dirty="0">
              <a:latin typeface="Avenir Medium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venir Medium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9CBEC-66E6-734E-A838-007D738C788E}" type="slidenum">
              <a:rPr lang="en-US" smtClean="0">
                <a:latin typeface="Avenir Medium"/>
              </a:rPr>
              <a:t>‹#›</a:t>
            </a:fld>
            <a:endParaRPr lang="en-US" dirty="0">
              <a:latin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629212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Medium"/>
              </a:defRPr>
            </a:lvl1pPr>
          </a:lstStyle>
          <a:p>
            <a:fld id="{306C0A34-62A2-7F48-91C1-EF56247BE353}" type="datetimeFigureOut">
              <a:rPr lang="en-US" smtClean="0"/>
              <a:pPr/>
              <a:t>11/14/16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Medium"/>
              </a:defRPr>
            </a:lvl1pPr>
          </a:lstStyle>
          <a:p>
            <a:fld id="{7AAB4704-78B3-E245-8130-82C6DC4BF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392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venir Medium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venir Medium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venir Medium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venir Medium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venir Medium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208" y="523941"/>
            <a:ext cx="8087592" cy="697895"/>
          </a:xfrm>
        </p:spPr>
        <p:txBody>
          <a:bodyPr anchor="t">
            <a:noAutofit/>
          </a:bodyPr>
          <a:lstStyle>
            <a:lvl1pPr algn="l">
              <a:defRPr sz="3800" cap="all">
                <a:solidFill>
                  <a:schemeClr val="bg1"/>
                </a:solidFill>
                <a:latin typeface="Avenir Heavy"/>
                <a:cs typeface="Avenir Heavy"/>
              </a:defRPr>
            </a:lvl1pPr>
          </a:lstStyle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208" y="1231458"/>
            <a:ext cx="8087591" cy="606109"/>
          </a:xfrm>
        </p:spPr>
        <p:txBody>
          <a:bodyPr lIns="108000"/>
          <a:lstStyle>
            <a:lvl1pPr marL="0" indent="0" algn="l">
              <a:buNone/>
              <a:defRPr b="1" i="0" cap="all">
                <a:solidFill>
                  <a:srgbClr val="FFFFFF"/>
                </a:solidFill>
                <a:latin typeface="Avenir Light"/>
                <a:cs typeface="Avenir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692747" y="3482716"/>
            <a:ext cx="519521" cy="519521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335766" y="3482716"/>
            <a:ext cx="519521" cy="519521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1978785" y="3482716"/>
            <a:ext cx="519521" cy="519521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99209" y="4088821"/>
            <a:ext cx="4567513" cy="60610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120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Open Reference is an </a:t>
            </a:r>
            <a:r>
              <a:rPr lang="en-US" sz="1200" baseline="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initiative to standardize and share</a:t>
            </a:r>
          </a:p>
          <a:p>
            <a:pPr>
              <a:lnSpc>
                <a:spcPct val="120000"/>
              </a:lnSpc>
            </a:pPr>
            <a:r>
              <a:rPr lang="en-US" sz="1200" baseline="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business processes, metrics, practices and more</a:t>
            </a:r>
          </a:p>
          <a:p>
            <a:pPr>
              <a:lnSpc>
                <a:spcPct val="120000"/>
              </a:lnSpc>
            </a:pPr>
            <a:endParaRPr lang="en-US" sz="1200" dirty="0">
              <a:solidFill>
                <a:srgbClr val="FFFFFF"/>
              </a:solidFill>
              <a:latin typeface="Avenir Next Regular"/>
              <a:cs typeface="Avenir Next Regular"/>
            </a:endParaRPr>
          </a:p>
        </p:txBody>
      </p:sp>
      <p:sp>
        <p:nvSpPr>
          <p:cNvPr id="16" name="Oval 15"/>
          <p:cNvSpPr/>
          <p:nvPr userDrawn="1"/>
        </p:nvSpPr>
        <p:spPr>
          <a:xfrm>
            <a:off x="2621804" y="3482716"/>
            <a:ext cx="519521" cy="519521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5" name="Freeform 22"/>
          <p:cNvSpPr>
            <a:spLocks noChangeArrowheads="1"/>
          </p:cNvSpPr>
          <p:nvPr userDrawn="1"/>
        </p:nvSpPr>
        <p:spPr bwMode="auto">
          <a:xfrm>
            <a:off x="5395626" y="146366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chemeClr val="tx1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7" name="Freeform 22"/>
          <p:cNvSpPr>
            <a:spLocks noChangeArrowheads="1"/>
          </p:cNvSpPr>
          <p:nvPr userDrawn="1"/>
        </p:nvSpPr>
        <p:spPr bwMode="auto">
          <a:xfrm rot="5400000">
            <a:off x="6751859" y="1837955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chemeClr val="tx1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8" name="Freeform 22"/>
          <p:cNvSpPr>
            <a:spLocks noChangeArrowheads="1"/>
          </p:cNvSpPr>
          <p:nvPr userDrawn="1"/>
        </p:nvSpPr>
        <p:spPr bwMode="auto">
          <a:xfrm>
            <a:off x="6755033" y="285297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chemeClr val="tx1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9" name="Freeform 22"/>
          <p:cNvSpPr>
            <a:spLocks noChangeArrowheads="1"/>
          </p:cNvSpPr>
          <p:nvPr userDrawn="1"/>
        </p:nvSpPr>
        <p:spPr bwMode="auto">
          <a:xfrm rot="5400000">
            <a:off x="5736287" y="285613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chemeClr val="tx1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9370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8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51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E98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208" y="523941"/>
            <a:ext cx="8087592" cy="697895"/>
          </a:xfrm>
        </p:spPr>
        <p:txBody>
          <a:bodyPr anchor="t">
            <a:noAutofit/>
          </a:bodyPr>
          <a:lstStyle>
            <a:lvl1pPr algn="l">
              <a:defRPr sz="3800" cap="all">
                <a:solidFill>
                  <a:schemeClr val="bg1"/>
                </a:solidFill>
                <a:latin typeface="Avenir Heavy"/>
                <a:cs typeface="Avenir Heavy"/>
              </a:defRPr>
            </a:lvl1pPr>
          </a:lstStyle>
          <a:p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208" y="1231458"/>
            <a:ext cx="8087591" cy="606109"/>
          </a:xfrm>
        </p:spPr>
        <p:txBody>
          <a:bodyPr lIns="108000"/>
          <a:lstStyle>
            <a:lvl1pPr marL="0" indent="0" algn="l">
              <a:buNone/>
              <a:defRPr b="1" i="0" cap="all">
                <a:solidFill>
                  <a:srgbClr val="FFFFFF"/>
                </a:solidFill>
                <a:latin typeface="Avenir Light"/>
                <a:cs typeface="Avenir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10" name="Oval 9"/>
          <p:cNvSpPr/>
          <p:nvPr userDrawn="1"/>
        </p:nvSpPr>
        <p:spPr>
          <a:xfrm>
            <a:off x="692747" y="3482716"/>
            <a:ext cx="519521" cy="519521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335766" y="3482716"/>
            <a:ext cx="519521" cy="519521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1978785" y="3482716"/>
            <a:ext cx="519521" cy="519521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99209" y="4088821"/>
            <a:ext cx="4567513" cy="60610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120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Open Reference is an </a:t>
            </a:r>
            <a:r>
              <a:rPr lang="en-US" sz="1200" baseline="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initiative to standardize and share</a:t>
            </a:r>
          </a:p>
          <a:p>
            <a:pPr>
              <a:lnSpc>
                <a:spcPct val="120000"/>
              </a:lnSpc>
            </a:pPr>
            <a:r>
              <a:rPr lang="en-US" sz="1200" baseline="0" dirty="0" smtClean="0">
                <a:solidFill>
                  <a:srgbClr val="FFFFFF"/>
                </a:solidFill>
                <a:latin typeface="Avenir Next Regular"/>
                <a:cs typeface="Avenir Next Regular"/>
              </a:rPr>
              <a:t>business processes, metrics, practices and more</a:t>
            </a:r>
          </a:p>
          <a:p>
            <a:pPr>
              <a:lnSpc>
                <a:spcPct val="120000"/>
              </a:lnSpc>
            </a:pPr>
            <a:endParaRPr lang="en-US" sz="1200" dirty="0">
              <a:solidFill>
                <a:srgbClr val="FFFFFF"/>
              </a:solidFill>
              <a:latin typeface="Avenir Next Regular"/>
              <a:cs typeface="Avenir Next Regular"/>
            </a:endParaRPr>
          </a:p>
        </p:txBody>
      </p:sp>
      <p:sp>
        <p:nvSpPr>
          <p:cNvPr id="16" name="Oval 15"/>
          <p:cNvSpPr/>
          <p:nvPr userDrawn="1"/>
        </p:nvSpPr>
        <p:spPr>
          <a:xfrm>
            <a:off x="2621804" y="3482716"/>
            <a:ext cx="519521" cy="519521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5" name="Freeform 22"/>
          <p:cNvSpPr>
            <a:spLocks noChangeArrowheads="1"/>
          </p:cNvSpPr>
          <p:nvPr userDrawn="1"/>
        </p:nvSpPr>
        <p:spPr bwMode="auto">
          <a:xfrm>
            <a:off x="5395626" y="146366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rgbClr val="6E981A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7" name="Freeform 22"/>
          <p:cNvSpPr>
            <a:spLocks noChangeArrowheads="1"/>
          </p:cNvSpPr>
          <p:nvPr userDrawn="1"/>
        </p:nvSpPr>
        <p:spPr bwMode="auto">
          <a:xfrm rot="5400000">
            <a:off x="6751859" y="1837955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rgbClr val="6E981A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8" name="Freeform 22"/>
          <p:cNvSpPr>
            <a:spLocks noChangeArrowheads="1"/>
          </p:cNvSpPr>
          <p:nvPr userDrawn="1"/>
        </p:nvSpPr>
        <p:spPr bwMode="auto">
          <a:xfrm>
            <a:off x="6755033" y="285297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rgbClr val="6E981A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  <p:sp>
        <p:nvSpPr>
          <p:cNvPr id="19" name="Freeform 22"/>
          <p:cNvSpPr>
            <a:spLocks noChangeArrowheads="1"/>
          </p:cNvSpPr>
          <p:nvPr userDrawn="1"/>
        </p:nvSpPr>
        <p:spPr bwMode="auto">
          <a:xfrm rot="5400000">
            <a:off x="5736287" y="2856137"/>
            <a:ext cx="1141358" cy="1389310"/>
          </a:xfrm>
          <a:custGeom>
            <a:avLst/>
            <a:gdLst>
              <a:gd name="T0" fmla="*/ 71 w 1280"/>
              <a:gd name="T1" fmla="*/ 208 h 1555"/>
              <a:gd name="T2" fmla="*/ 0 w 1280"/>
              <a:gd name="T3" fmla="*/ 574 h 1555"/>
              <a:gd name="T4" fmla="*/ 92 w 1280"/>
              <a:gd name="T5" fmla="*/ 643 h 1555"/>
              <a:gd name="T6" fmla="*/ 279 w 1280"/>
              <a:gd name="T7" fmla="*/ 777 h 1555"/>
              <a:gd name="T8" fmla="*/ 92 w 1280"/>
              <a:gd name="T9" fmla="*/ 911 h 1555"/>
              <a:gd name="T10" fmla="*/ 0 w 1280"/>
              <a:gd name="T11" fmla="*/ 980 h 1555"/>
              <a:gd name="T12" fmla="*/ 71 w 1280"/>
              <a:gd name="T13" fmla="*/ 1345 h 1555"/>
              <a:gd name="T14" fmla="*/ 436 w 1280"/>
              <a:gd name="T15" fmla="*/ 1274 h 1555"/>
              <a:gd name="T16" fmla="*/ 505 w 1280"/>
              <a:gd name="T17" fmla="*/ 1367 h 1555"/>
              <a:gd name="T18" fmla="*/ 640 w 1280"/>
              <a:gd name="T19" fmla="*/ 1554 h 1555"/>
              <a:gd name="T20" fmla="*/ 774 w 1280"/>
              <a:gd name="T21" fmla="*/ 1367 h 1555"/>
              <a:gd name="T22" fmla="*/ 843 w 1280"/>
              <a:gd name="T23" fmla="*/ 1274 h 1555"/>
              <a:gd name="T24" fmla="*/ 1208 w 1280"/>
              <a:gd name="T25" fmla="*/ 1345 h 1555"/>
              <a:gd name="T26" fmla="*/ 1279 w 1280"/>
              <a:gd name="T27" fmla="*/ 980 h 1555"/>
              <a:gd name="T28" fmla="*/ 1187 w 1280"/>
              <a:gd name="T29" fmla="*/ 911 h 1555"/>
              <a:gd name="T30" fmla="*/ 1000 w 1280"/>
              <a:gd name="T31" fmla="*/ 777 h 1555"/>
              <a:gd name="T32" fmla="*/ 1187 w 1280"/>
              <a:gd name="T33" fmla="*/ 643 h 1555"/>
              <a:gd name="T34" fmla="*/ 1279 w 1280"/>
              <a:gd name="T35" fmla="*/ 574 h 1555"/>
              <a:gd name="T36" fmla="*/ 1208 w 1280"/>
              <a:gd name="T37" fmla="*/ 208 h 1555"/>
              <a:gd name="T38" fmla="*/ 843 w 1280"/>
              <a:gd name="T39" fmla="*/ 280 h 1555"/>
              <a:gd name="T40" fmla="*/ 774 w 1280"/>
              <a:gd name="T41" fmla="*/ 187 h 1555"/>
              <a:gd name="T42" fmla="*/ 640 w 1280"/>
              <a:gd name="T43" fmla="*/ 0 h 1555"/>
              <a:gd name="T44" fmla="*/ 505 w 1280"/>
              <a:gd name="T45" fmla="*/ 187 h 1555"/>
              <a:gd name="T46" fmla="*/ 436 w 1280"/>
              <a:gd name="T47" fmla="*/ 280 h 1555"/>
              <a:gd name="T48" fmla="*/ 71 w 1280"/>
              <a:gd name="T49" fmla="*/ 208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" h="1555">
                <a:moveTo>
                  <a:pt x="71" y="208"/>
                </a:moveTo>
                <a:cubicBezTo>
                  <a:pt x="5" y="365"/>
                  <a:pt x="0" y="506"/>
                  <a:pt x="0" y="574"/>
                </a:cubicBezTo>
                <a:cubicBezTo>
                  <a:pt x="0" y="623"/>
                  <a:pt x="38" y="687"/>
                  <a:pt x="92" y="643"/>
                </a:cubicBezTo>
                <a:cubicBezTo>
                  <a:pt x="133" y="610"/>
                  <a:pt x="279" y="545"/>
                  <a:pt x="279" y="777"/>
                </a:cubicBezTo>
                <a:cubicBezTo>
                  <a:pt x="279" y="1009"/>
                  <a:pt x="133" y="944"/>
                  <a:pt x="92" y="911"/>
                </a:cubicBezTo>
                <a:cubicBezTo>
                  <a:pt x="38" y="867"/>
                  <a:pt x="0" y="930"/>
                  <a:pt x="0" y="980"/>
                </a:cubicBezTo>
                <a:cubicBezTo>
                  <a:pt x="0" y="1048"/>
                  <a:pt x="5" y="1188"/>
                  <a:pt x="71" y="1345"/>
                </a:cubicBezTo>
                <a:cubicBezTo>
                  <a:pt x="228" y="1280"/>
                  <a:pt x="368" y="1274"/>
                  <a:pt x="436" y="1274"/>
                </a:cubicBezTo>
                <a:cubicBezTo>
                  <a:pt x="486" y="1274"/>
                  <a:pt x="549" y="1312"/>
                  <a:pt x="505" y="1367"/>
                </a:cubicBezTo>
                <a:cubicBezTo>
                  <a:pt x="473" y="1407"/>
                  <a:pt x="408" y="1554"/>
                  <a:pt x="640" y="1554"/>
                </a:cubicBezTo>
                <a:cubicBezTo>
                  <a:pt x="871" y="1554"/>
                  <a:pt x="806" y="1407"/>
                  <a:pt x="774" y="1367"/>
                </a:cubicBezTo>
                <a:cubicBezTo>
                  <a:pt x="730" y="1312"/>
                  <a:pt x="793" y="1274"/>
                  <a:pt x="843" y="1274"/>
                </a:cubicBezTo>
                <a:cubicBezTo>
                  <a:pt x="911" y="1274"/>
                  <a:pt x="1051" y="1280"/>
                  <a:pt x="1208" y="1345"/>
                </a:cubicBezTo>
                <a:cubicBezTo>
                  <a:pt x="1274" y="1188"/>
                  <a:pt x="1279" y="1048"/>
                  <a:pt x="1279" y="980"/>
                </a:cubicBezTo>
                <a:cubicBezTo>
                  <a:pt x="1279" y="930"/>
                  <a:pt x="1241" y="867"/>
                  <a:pt x="1187" y="911"/>
                </a:cubicBezTo>
                <a:cubicBezTo>
                  <a:pt x="1146" y="944"/>
                  <a:pt x="1000" y="1009"/>
                  <a:pt x="1000" y="777"/>
                </a:cubicBezTo>
                <a:cubicBezTo>
                  <a:pt x="1000" y="545"/>
                  <a:pt x="1146" y="610"/>
                  <a:pt x="1187" y="643"/>
                </a:cubicBezTo>
                <a:cubicBezTo>
                  <a:pt x="1241" y="687"/>
                  <a:pt x="1279" y="623"/>
                  <a:pt x="1279" y="574"/>
                </a:cubicBezTo>
                <a:cubicBezTo>
                  <a:pt x="1279" y="506"/>
                  <a:pt x="1274" y="365"/>
                  <a:pt x="1208" y="208"/>
                </a:cubicBezTo>
                <a:cubicBezTo>
                  <a:pt x="1051" y="274"/>
                  <a:pt x="911" y="280"/>
                  <a:pt x="843" y="280"/>
                </a:cubicBezTo>
                <a:cubicBezTo>
                  <a:pt x="793" y="280"/>
                  <a:pt x="730" y="242"/>
                  <a:pt x="774" y="187"/>
                </a:cubicBezTo>
                <a:cubicBezTo>
                  <a:pt x="806" y="147"/>
                  <a:pt x="871" y="0"/>
                  <a:pt x="640" y="0"/>
                </a:cubicBezTo>
                <a:cubicBezTo>
                  <a:pt x="408" y="0"/>
                  <a:pt x="473" y="147"/>
                  <a:pt x="505" y="187"/>
                </a:cubicBezTo>
                <a:cubicBezTo>
                  <a:pt x="549" y="242"/>
                  <a:pt x="486" y="280"/>
                  <a:pt x="436" y="280"/>
                </a:cubicBezTo>
                <a:cubicBezTo>
                  <a:pt x="368" y="280"/>
                  <a:pt x="228" y="274"/>
                  <a:pt x="71" y="208"/>
                </a:cubicBezTo>
              </a:path>
            </a:pathLst>
          </a:custGeom>
          <a:solidFill>
            <a:srgbClr val="6E981A"/>
          </a:solidFill>
          <a:ln w="38100" cap="rnd" cmpd="sng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50817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6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E98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9208" y="2083477"/>
            <a:ext cx="8141899" cy="1021557"/>
          </a:xfrm>
        </p:spPr>
        <p:txBody>
          <a:bodyPr anchor="t">
            <a:normAutofit/>
          </a:bodyPr>
          <a:lstStyle>
            <a:lvl1pPr algn="l">
              <a:defRPr sz="3800" b="1" cap="all">
                <a:latin typeface="Avenir Heavy"/>
                <a:cs typeface="Avenir Heavy"/>
              </a:defRPr>
            </a:lvl1pPr>
          </a:lstStyle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208" y="3097240"/>
            <a:ext cx="8141899" cy="1670024"/>
          </a:xfrm>
        </p:spPr>
        <p:txBody>
          <a:bodyPr anchor="t"/>
          <a:lstStyle>
            <a:lvl1pPr marL="342900" indent="-342900">
              <a:buClr>
                <a:schemeClr val="bg1">
                  <a:lumMod val="75000"/>
                </a:schemeClr>
              </a:buClr>
              <a:buFont typeface="Wingdings" charset="2"/>
              <a:buChar char=""/>
              <a:defRPr sz="2000">
                <a:solidFill>
                  <a:srgbClr val="FFFFFF"/>
                </a:solidFill>
                <a:latin typeface="Avenir Light"/>
                <a:cs typeface="Avenir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9208" y="4767264"/>
            <a:ext cx="8141900" cy="27384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val 8"/>
          <p:cNvSpPr/>
          <p:nvPr userDrawn="1"/>
        </p:nvSpPr>
        <p:spPr>
          <a:xfrm>
            <a:off x="692747" y="1147539"/>
            <a:ext cx="519521" cy="519521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1335766" y="1147539"/>
            <a:ext cx="519521" cy="519521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978785" y="1147539"/>
            <a:ext cx="519521" cy="519521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2621804" y="1147539"/>
            <a:ext cx="519521" cy="519521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413068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913" y="1111751"/>
            <a:ext cx="4266475" cy="365551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7" y="1111751"/>
            <a:ext cx="4228879" cy="365551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07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30913" y="1111751"/>
            <a:ext cx="42664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0913" y="1631156"/>
            <a:ext cx="4266475" cy="313610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111751"/>
            <a:ext cx="4228880" cy="47982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FontTx/>
              <a:buNone/>
              <a:defRPr lang="en-US" sz="2000" b="1" cap="all" dirty="0" smtClean="0"/>
            </a:lvl1pPr>
          </a:lstStyle>
          <a:p>
            <a:pPr marL="0" lvl="0" indent="0">
              <a:buNone/>
            </a:pPr>
            <a:r>
              <a:rPr lang="en-US" dirty="0" smtClean="0"/>
              <a:t>Click to edit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228880" cy="313610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Tapping the Minds of the Business Community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20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54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12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5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Open Reference – 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2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98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71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8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9208" y="2083477"/>
            <a:ext cx="8141899" cy="1021557"/>
          </a:xfrm>
        </p:spPr>
        <p:txBody>
          <a:bodyPr anchor="t">
            <a:normAutofit/>
          </a:bodyPr>
          <a:lstStyle>
            <a:lvl1pPr algn="l">
              <a:defRPr sz="3800" b="1" cap="all">
                <a:latin typeface="Avenir Heavy"/>
                <a:cs typeface="Avenir Heavy"/>
              </a:defRPr>
            </a:lvl1pPr>
          </a:lstStyle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208" y="3097240"/>
            <a:ext cx="8141899" cy="1670024"/>
          </a:xfrm>
        </p:spPr>
        <p:txBody>
          <a:bodyPr anchor="t"/>
          <a:lstStyle>
            <a:lvl1pPr marL="342900" indent="-342900">
              <a:buClr>
                <a:schemeClr val="bg1">
                  <a:lumMod val="75000"/>
                </a:schemeClr>
              </a:buClr>
              <a:buFont typeface="Wingdings" charset="2"/>
              <a:buChar char=""/>
              <a:defRPr sz="2000">
                <a:solidFill>
                  <a:srgbClr val="FFFFFF"/>
                </a:solidFill>
                <a:latin typeface="Avenir Light"/>
                <a:cs typeface="Avenir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9208" y="4767264"/>
            <a:ext cx="8141900" cy="27384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val 8"/>
          <p:cNvSpPr/>
          <p:nvPr userDrawn="1"/>
        </p:nvSpPr>
        <p:spPr>
          <a:xfrm>
            <a:off x="692747" y="1147539"/>
            <a:ext cx="519521" cy="519521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1335766" y="1147539"/>
            <a:ext cx="519521" cy="519521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978785" y="1147539"/>
            <a:ext cx="519521" cy="519521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2621804" y="1147539"/>
            <a:ext cx="519521" cy="519521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9502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0913" y="1111751"/>
            <a:ext cx="4266475" cy="365551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7" y="1111751"/>
            <a:ext cx="4228879" cy="365551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Tapping the Minds of the Business Community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30913" y="1111751"/>
            <a:ext cx="42664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0913" y="1631156"/>
            <a:ext cx="4266475" cy="313610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111751"/>
            <a:ext cx="4228880" cy="47982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FontTx/>
              <a:buNone/>
              <a:defRPr lang="en-US" sz="2000" b="1" cap="all" dirty="0" smtClean="0"/>
            </a:lvl1pPr>
          </a:lstStyle>
          <a:p>
            <a:pPr marL="0" lvl="0" indent="0">
              <a:buNone/>
            </a:pPr>
            <a:r>
              <a:rPr lang="en-US" dirty="0" smtClean="0"/>
              <a:t>Click to edit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228880" cy="313610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Tapping the Minds of the Business Community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6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5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latin typeface="Avenir Medium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Tapping the Minds of the Business Community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57A08-39B0-F541-A3D4-306C77E40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73117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913" y="-4676"/>
            <a:ext cx="8027549" cy="735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13" y="1111751"/>
            <a:ext cx="8642994" cy="3655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913" y="4767264"/>
            <a:ext cx="864299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F9091"/>
                </a:solidFill>
                <a:latin typeface="Avenir Light"/>
                <a:cs typeface="Avenir Light"/>
              </a:defRPr>
            </a:lvl1pPr>
          </a:lstStyle>
          <a:p>
            <a:r>
              <a:rPr lang="en-US" dirty="0" smtClean="0"/>
              <a:t>Open Reference – 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8462" y="-1"/>
            <a:ext cx="885538" cy="7311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  <a:latin typeface="Avenir Light"/>
                <a:cs typeface="Avenir Light"/>
              </a:defRPr>
            </a:lvl1pPr>
          </a:lstStyle>
          <a:p>
            <a:fld id="{31157A08-39B0-F541-A3D4-306C77E40C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27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1800" kern="1200" cap="all">
          <a:solidFill>
            <a:srgbClr val="FFFFFF"/>
          </a:solidFill>
          <a:latin typeface="Avenir Light"/>
          <a:ea typeface="+mj-ea"/>
          <a:cs typeface="Avenir Light"/>
        </a:defRPr>
      </a:lvl1pPr>
    </p:titleStyle>
    <p:bodyStyle>
      <a:lvl1pPr marL="285750" indent="-285750" algn="l" defTabSz="457200" rtl="0" eaLnBrk="1" latinLnBrk="0" hangingPunct="1">
        <a:spcBef>
          <a:spcPct val="20000"/>
        </a:spcBef>
        <a:buClr>
          <a:schemeClr val="tx1"/>
        </a:buClr>
        <a:buSzPct val="75000"/>
        <a:buFont typeface="Wingdings" charset="2"/>
        <a:buChar char=""/>
        <a:defRPr sz="1800" kern="1200" cap="none">
          <a:solidFill>
            <a:srgbClr val="8F9091"/>
          </a:solidFill>
          <a:latin typeface="Avenir Medium"/>
          <a:ea typeface="+mn-ea"/>
          <a:cs typeface="Avenir Medium"/>
        </a:defRPr>
      </a:lvl1pPr>
      <a:lvl2pPr marL="590550" indent="-285750" algn="l" defTabSz="457200" rtl="0" eaLnBrk="1" latinLnBrk="0" hangingPunct="1">
        <a:spcBef>
          <a:spcPct val="20000"/>
        </a:spcBef>
        <a:buClr>
          <a:schemeClr val="tx1"/>
        </a:buClr>
        <a:buSzPct val="75000"/>
        <a:buFont typeface="Wingdings" charset="2"/>
        <a:buChar char=""/>
        <a:defRPr sz="1800" kern="1200">
          <a:solidFill>
            <a:srgbClr val="8F9091"/>
          </a:solidFill>
          <a:latin typeface="Avenir Medium"/>
          <a:ea typeface="+mn-ea"/>
          <a:cs typeface="Avenir Medium"/>
        </a:defRPr>
      </a:lvl2pPr>
      <a:lvl3pPr marL="838200" indent="-228600" algn="l" defTabSz="457200" rtl="0" eaLnBrk="1" latinLnBrk="0" hangingPunct="1">
        <a:spcBef>
          <a:spcPct val="20000"/>
        </a:spcBef>
        <a:buClr>
          <a:schemeClr val="tx1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3pPr>
      <a:lvl4pPr marL="1081088" indent="-228600" algn="l" defTabSz="457200" rtl="0" eaLnBrk="1" latinLnBrk="0" hangingPunct="1">
        <a:spcBef>
          <a:spcPct val="20000"/>
        </a:spcBef>
        <a:buClr>
          <a:schemeClr val="tx1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4pPr>
      <a:lvl5pPr marL="1330325" indent="-228600" algn="l" defTabSz="457200" rtl="0" eaLnBrk="1" latinLnBrk="0" hangingPunct="1">
        <a:spcBef>
          <a:spcPct val="20000"/>
        </a:spcBef>
        <a:buClr>
          <a:schemeClr val="tx1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451674"/>
            <a:ext cx="9144000" cy="231169"/>
          </a:xfrm>
          <a:custGeom>
            <a:avLst/>
            <a:gdLst>
              <a:gd name="connsiteX0" fmla="*/ 0 w 9144000"/>
              <a:gd name="connsiteY0" fmla="*/ 0 h 231169"/>
              <a:gd name="connsiteX1" fmla="*/ 9144000 w 9144000"/>
              <a:gd name="connsiteY1" fmla="*/ 0 h 231169"/>
              <a:gd name="connsiteX2" fmla="*/ 9144000 w 9144000"/>
              <a:gd name="connsiteY2" fmla="*/ 231169 h 231169"/>
              <a:gd name="connsiteX3" fmla="*/ 0 w 9144000"/>
              <a:gd name="connsiteY3" fmla="*/ 231169 h 231169"/>
              <a:gd name="connsiteX4" fmla="*/ 0 w 9144000"/>
              <a:gd name="connsiteY4" fmla="*/ 0 h 231169"/>
              <a:gd name="connsiteX0" fmla="*/ 0 w 9144000"/>
              <a:gd name="connsiteY0" fmla="*/ 0 h 231169"/>
              <a:gd name="connsiteX1" fmla="*/ 9144000 w 9144000"/>
              <a:gd name="connsiteY1" fmla="*/ 0 h 231169"/>
              <a:gd name="connsiteX2" fmla="*/ 9144000 w 9144000"/>
              <a:gd name="connsiteY2" fmla="*/ 231169 h 231169"/>
              <a:gd name="connsiteX3" fmla="*/ 0 w 9144000"/>
              <a:gd name="connsiteY3" fmla="*/ 231169 h 231169"/>
              <a:gd name="connsiteX4" fmla="*/ 0 w 9144000"/>
              <a:gd name="connsiteY4" fmla="*/ 0 h 231169"/>
              <a:gd name="connsiteX0" fmla="*/ 0 w 9144000"/>
              <a:gd name="connsiteY0" fmla="*/ 0 h 231169"/>
              <a:gd name="connsiteX1" fmla="*/ 9144000 w 9144000"/>
              <a:gd name="connsiteY1" fmla="*/ 0 h 231169"/>
              <a:gd name="connsiteX2" fmla="*/ 9144000 w 9144000"/>
              <a:gd name="connsiteY2" fmla="*/ 231169 h 231169"/>
              <a:gd name="connsiteX3" fmla="*/ 0 w 9144000"/>
              <a:gd name="connsiteY3" fmla="*/ 231169 h 231169"/>
              <a:gd name="connsiteX4" fmla="*/ 0 w 9144000"/>
              <a:gd name="connsiteY4" fmla="*/ 0 h 231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31169">
                <a:moveTo>
                  <a:pt x="0" y="0"/>
                </a:moveTo>
                <a:lnTo>
                  <a:pt x="9144000" y="0"/>
                </a:lnTo>
                <a:lnTo>
                  <a:pt x="9144000" y="231169"/>
                </a:lnTo>
                <a:cubicBezTo>
                  <a:pt x="4579874" y="2667"/>
                  <a:pt x="4572915" y="11455"/>
                  <a:pt x="0" y="23116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228600" dist="228600" dir="5400000" algn="tl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3117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Medium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913" y="-4676"/>
            <a:ext cx="8027549" cy="7358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913" y="1111751"/>
            <a:ext cx="8642994" cy="3655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0913" y="4767264"/>
            <a:ext cx="864299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F9091"/>
                </a:solidFill>
                <a:latin typeface="Avenir Light"/>
                <a:cs typeface="Avenir Light"/>
              </a:defRPr>
            </a:lvl1pPr>
          </a:lstStyle>
          <a:p>
            <a:r>
              <a:rPr lang="en-US" smtClean="0"/>
              <a:t>Tapping the Minds of the Business Community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8462" y="-1"/>
            <a:ext cx="885538" cy="7311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  <a:latin typeface="Avenir Light"/>
                <a:cs typeface="Avenir Light"/>
              </a:defRPr>
            </a:lvl1pPr>
          </a:lstStyle>
          <a:p>
            <a:fld id="{31157A08-39B0-F541-A3D4-306C77E40C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7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1800" kern="1200" cap="all">
          <a:solidFill>
            <a:srgbClr val="FFFFFF"/>
          </a:solidFill>
          <a:latin typeface="Avenir Light"/>
          <a:ea typeface="+mj-ea"/>
          <a:cs typeface="Avenir Light"/>
        </a:defRPr>
      </a:lvl1pPr>
    </p:titleStyle>
    <p:bodyStyle>
      <a:lvl1pPr marL="285750" indent="-285750" algn="l" defTabSz="457200" rtl="0" eaLnBrk="1" latinLnBrk="0" hangingPunct="1">
        <a:spcBef>
          <a:spcPct val="20000"/>
        </a:spcBef>
        <a:buClr>
          <a:schemeClr val="accent3"/>
        </a:buClr>
        <a:buSzPct val="75000"/>
        <a:buFont typeface="Wingdings" charset="2"/>
        <a:buChar char=""/>
        <a:defRPr sz="1800" kern="1200" cap="none">
          <a:solidFill>
            <a:srgbClr val="8F9091"/>
          </a:solidFill>
          <a:latin typeface="Avenir Medium"/>
          <a:ea typeface="+mn-ea"/>
          <a:cs typeface="Avenir Medium"/>
        </a:defRPr>
      </a:lvl1pPr>
      <a:lvl2pPr marL="590550" indent="-285750" algn="l" defTabSz="457200" rtl="0" eaLnBrk="1" latinLnBrk="0" hangingPunct="1">
        <a:spcBef>
          <a:spcPct val="20000"/>
        </a:spcBef>
        <a:buClr>
          <a:schemeClr val="accent3"/>
        </a:buClr>
        <a:buSzPct val="75000"/>
        <a:buFont typeface="Wingdings" charset="2"/>
        <a:buChar char=""/>
        <a:defRPr sz="1800" kern="1200">
          <a:solidFill>
            <a:srgbClr val="8F9091"/>
          </a:solidFill>
          <a:latin typeface="Avenir Medium"/>
          <a:ea typeface="+mn-ea"/>
          <a:cs typeface="Avenir Medium"/>
        </a:defRPr>
      </a:lvl2pPr>
      <a:lvl3pPr marL="838200" indent="-228600" algn="l" defTabSz="457200" rtl="0" eaLnBrk="1" latinLnBrk="0" hangingPunct="1">
        <a:spcBef>
          <a:spcPct val="20000"/>
        </a:spcBef>
        <a:buClr>
          <a:schemeClr val="accent3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3pPr>
      <a:lvl4pPr marL="1081088" indent="-228600" algn="l" defTabSz="457200" rtl="0" eaLnBrk="1" latinLnBrk="0" hangingPunct="1">
        <a:spcBef>
          <a:spcPct val="20000"/>
        </a:spcBef>
        <a:buClr>
          <a:schemeClr val="accent3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4pPr>
      <a:lvl5pPr marL="1330325" indent="-228600" algn="l" defTabSz="457200" rtl="0" eaLnBrk="1" latinLnBrk="0" hangingPunct="1">
        <a:spcBef>
          <a:spcPct val="20000"/>
        </a:spcBef>
        <a:buClr>
          <a:schemeClr val="accent3"/>
        </a:buClr>
        <a:buSzPct val="75000"/>
        <a:buFont typeface="Wingdings" charset="2"/>
        <a:buChar char=""/>
        <a:defRPr sz="1600" kern="1200">
          <a:solidFill>
            <a:srgbClr val="8F9091"/>
          </a:solidFill>
          <a:latin typeface="Avenir Medium"/>
          <a:ea typeface="+mn-ea"/>
          <a:cs typeface="Avenir Medium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933282"/>
            <a:ext cx="9144001" cy="21690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" y="-4676"/>
            <a:ext cx="9144000" cy="735853"/>
          </a:xfrm>
        </p:spPr>
        <p:txBody>
          <a:bodyPr/>
          <a:lstStyle/>
          <a:p>
            <a:pPr algn="ctr"/>
            <a:r>
              <a:rPr lang="en-US" dirty="0" smtClean="0"/>
              <a:t>Business Model Canvas </a:t>
            </a:r>
            <a:r>
              <a:rPr lang="en-US" sz="1400" dirty="0" smtClean="0"/>
              <a:t>by</a:t>
            </a:r>
            <a:r>
              <a:rPr lang="en-US" dirty="0" smtClean="0"/>
              <a:t> </a:t>
            </a:r>
            <a:r>
              <a:rPr lang="en-US" sz="2000" dirty="0" smtClean="0"/>
              <a:t>O</a:t>
            </a:r>
            <a:r>
              <a:rPr lang="en-US" dirty="0" smtClean="0"/>
              <a:t>pen</a:t>
            </a:r>
            <a:r>
              <a:rPr lang="en-US" sz="2000" dirty="0" smtClean="0"/>
              <a:t>R</a:t>
            </a:r>
            <a:r>
              <a:rPr lang="en-US" dirty="0" smtClean="0"/>
              <a:t>eference</a:t>
            </a:r>
            <a:r>
              <a:rPr lang="en-US" baseline="30000" dirty="0" smtClean="0"/>
              <a:t>™</a:t>
            </a:r>
            <a:endParaRPr lang="en-US" baseline="30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153573"/>
              </p:ext>
            </p:extLst>
          </p:nvPr>
        </p:nvGraphicFramePr>
        <p:xfrm>
          <a:off x="0" y="813897"/>
          <a:ext cx="9144000" cy="402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98"/>
                <a:gridCol w="1828800"/>
                <a:gridCol w="914401"/>
                <a:gridCol w="914401"/>
                <a:gridCol w="1828800"/>
                <a:gridCol w="1828800"/>
              </a:tblGrid>
              <a:tr h="415638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Key Partners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Key Activities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Value</a:t>
                      </a:r>
                      <a:r>
                        <a:rPr lang="en-US" sz="1200" b="0" baseline="0" dirty="0" smtClean="0">
                          <a:latin typeface="Avenir Medium"/>
                          <a:cs typeface="Avenir Medium"/>
                        </a:rPr>
                        <a:t> </a:t>
                      </a:r>
                      <a:r>
                        <a:rPr lang="en-US" sz="1200" b="0" baseline="0" dirty="0" smtClean="0">
                          <a:latin typeface="Avenir Medium"/>
                          <a:cs typeface="Avenir Medium"/>
                        </a:rPr>
                        <a:t>Propositions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Customer Relationships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Customer Segments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4795">
                <a:tc rowSpan="3"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R="36000" marT="72000" marB="108000">
                    <a:lnR w="12700" cmpd="sng">
                      <a:noFill/>
                    </a:lnR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19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FFFF"/>
                          </a:solidFill>
                          <a:latin typeface="Avenir Medium"/>
                          <a:cs typeface="Avenir Medium"/>
                        </a:rPr>
                        <a:t>Key Resources/Assets</a:t>
                      </a: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FFFF"/>
                          </a:solidFill>
                          <a:latin typeface="Avenir Medium"/>
                          <a:cs typeface="Avenir Medium"/>
                        </a:rPr>
                        <a:t>Channels</a:t>
                      </a: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</a:tr>
              <a:tr h="800114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baseline="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baseline="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638">
                <a:tc gridSpan="3"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bg1"/>
                          </a:solidFill>
                          <a:latin typeface="Avenir Medium"/>
                          <a:cs typeface="Avenir Medium"/>
                        </a:rPr>
                        <a:t>Cost Structure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bg1"/>
                          </a:solidFill>
                          <a:latin typeface="Avenir Medium"/>
                          <a:cs typeface="Avenir Medium"/>
                        </a:rPr>
                        <a:t>Revenue Streams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7625">
                <a:tc gridSpan="3"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171450" indent="-171450">
                        <a:buFont typeface="Arial"/>
                        <a:buChar char="•"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</a:p>
                    <a:p>
                      <a:pPr marL="87313" indent="-87313">
                        <a:buFont typeface="Arial"/>
                        <a:buChar char="•"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 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273636" y="4976296"/>
            <a:ext cx="129880" cy="129880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3516" y="4976296"/>
            <a:ext cx="129880" cy="129880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3396" y="4976296"/>
            <a:ext cx="129880" cy="12988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9811" y="4919913"/>
            <a:ext cx="83227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venir Light"/>
                <a:cs typeface="Avenir Light"/>
              </a:rPr>
              <a:t>Licensed under the Creative Commons Attribution Share Alike 4.0 International License. Modified by OpenReference™. Original licensed by Business Model Foundry, AG.</a:t>
            </a:r>
          </a:p>
        </p:txBody>
      </p:sp>
    </p:spTree>
    <p:extLst>
      <p:ext uri="{BB962C8B-B14F-4D97-AF65-F5344CB8AC3E}">
        <p14:creationId xmlns:p14="http://schemas.microsoft.com/office/powerpoint/2010/main" val="3645815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933282"/>
            <a:ext cx="9144001" cy="21690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" y="-4676"/>
            <a:ext cx="9144000" cy="735853"/>
          </a:xfrm>
        </p:spPr>
        <p:txBody>
          <a:bodyPr/>
          <a:lstStyle/>
          <a:p>
            <a:pPr algn="ctr"/>
            <a:r>
              <a:rPr lang="en-US" dirty="0" smtClean="0"/>
              <a:t>Business Model Canvas </a:t>
            </a:r>
            <a:r>
              <a:rPr lang="en-US" sz="1400" dirty="0" smtClean="0"/>
              <a:t>by</a:t>
            </a:r>
            <a:r>
              <a:rPr lang="en-US" dirty="0" smtClean="0"/>
              <a:t> </a:t>
            </a:r>
            <a:r>
              <a:rPr lang="en-US" sz="2000" dirty="0" smtClean="0"/>
              <a:t>O</a:t>
            </a:r>
            <a:r>
              <a:rPr lang="en-US" dirty="0" smtClean="0"/>
              <a:t>pen</a:t>
            </a:r>
            <a:r>
              <a:rPr lang="en-US" sz="2000" dirty="0" smtClean="0"/>
              <a:t>R</a:t>
            </a:r>
            <a:r>
              <a:rPr lang="en-US" dirty="0" smtClean="0"/>
              <a:t>eference</a:t>
            </a:r>
            <a:r>
              <a:rPr lang="en-US" baseline="30000" dirty="0" smtClean="0"/>
              <a:t>™</a:t>
            </a:r>
            <a:endParaRPr lang="en-US" baseline="30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510908"/>
              </p:ext>
            </p:extLst>
          </p:nvPr>
        </p:nvGraphicFramePr>
        <p:xfrm>
          <a:off x="0" y="813897"/>
          <a:ext cx="9144000" cy="4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98"/>
                <a:gridCol w="1828800"/>
                <a:gridCol w="914401"/>
                <a:gridCol w="914401"/>
                <a:gridCol w="1828800"/>
                <a:gridCol w="1828800"/>
              </a:tblGrid>
              <a:tr h="415638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Key Partners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Key Activities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Value</a:t>
                      </a:r>
                      <a:r>
                        <a:rPr lang="en-US" sz="1200" b="0" baseline="0" dirty="0" smtClean="0">
                          <a:latin typeface="Avenir Medium"/>
                          <a:cs typeface="Avenir Medium"/>
                        </a:rPr>
                        <a:t> </a:t>
                      </a:r>
                      <a:r>
                        <a:rPr lang="en-US" sz="1200" b="0" baseline="0" dirty="0" smtClean="0">
                          <a:latin typeface="Avenir Medium"/>
                          <a:cs typeface="Avenir Medium"/>
                        </a:rPr>
                        <a:t>Propositions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Customer Relationships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venir Medium"/>
                          <a:cs typeface="Avenir Medium"/>
                        </a:rPr>
                        <a:t>Customer Segments</a:t>
                      </a:r>
                      <a:endParaRPr lang="en-US" sz="1200" b="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4795">
                <a:tc row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Partners that provide products and services to us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Processes (and practices) we operate to serve our customers</a:t>
                      </a: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Problems we solve for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Types of relationships we maintain with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Groups of customers, identified as one or more named segments, we serve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R="36000" marT="72000" marB="108000">
                    <a:lnR w="12700" cmpd="sng">
                      <a:noFill/>
                    </a:lnR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19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FFFF"/>
                          </a:solidFill>
                          <a:latin typeface="Avenir Medium"/>
                          <a:cs typeface="Avenir Medium"/>
                        </a:rPr>
                        <a:t>Key Resources/Assets</a:t>
                      </a: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FFFF"/>
                          </a:solidFill>
                          <a:latin typeface="Avenir Medium"/>
                          <a:cs typeface="Avenir Medium"/>
                        </a:rPr>
                        <a:t>Channels</a:t>
                      </a: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</a:tr>
              <a:tr h="800114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Assets we use to serve our customers</a:t>
                      </a: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Sales and distribution channels we use to serve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638">
                <a:tc gridSpan="3"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bg1"/>
                          </a:solidFill>
                          <a:latin typeface="Avenir Medium"/>
                          <a:cs typeface="Avenir Medium"/>
                        </a:rPr>
                        <a:t>Cost Structure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bg1"/>
                          </a:solidFill>
                          <a:latin typeface="Avenir Medium"/>
                          <a:cs typeface="Avenir Medium"/>
                        </a:rPr>
                        <a:t>Revenue Streams</a:t>
                      </a:r>
                      <a:endParaRPr lang="en-US" sz="1200" b="0" dirty="0">
                        <a:solidFill>
                          <a:schemeClr val="bg1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7625">
                <a:tc grid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Total cost we incur to sell and deliver products and services to our customers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Products and services we sell and deliver to our customers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273636" y="4976296"/>
            <a:ext cx="129880" cy="129880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3516" y="4976296"/>
            <a:ext cx="129880" cy="129880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3396" y="4976296"/>
            <a:ext cx="129880" cy="12988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9811" y="4919913"/>
            <a:ext cx="83227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venir Light"/>
                <a:cs typeface="Avenir Light"/>
              </a:rPr>
              <a:t>Licensed under the Creative Commons Attribution Share Alike 4.0 International License. Modified by OpenReference™. Original licensed by Business Model Foundry, AG.</a:t>
            </a:r>
          </a:p>
        </p:txBody>
      </p:sp>
    </p:spTree>
    <p:extLst>
      <p:ext uri="{BB962C8B-B14F-4D97-AF65-F5344CB8AC3E}">
        <p14:creationId xmlns:p14="http://schemas.microsoft.com/office/powerpoint/2010/main" val="701399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933282"/>
            <a:ext cx="9144001" cy="21690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" y="-4676"/>
            <a:ext cx="9144000" cy="735853"/>
          </a:xfrm>
        </p:spPr>
        <p:txBody>
          <a:bodyPr/>
          <a:lstStyle/>
          <a:p>
            <a:pPr algn="ctr"/>
            <a:r>
              <a:rPr lang="en-US" dirty="0" smtClean="0"/>
              <a:t>Business Model Canvas </a:t>
            </a:r>
            <a:r>
              <a:rPr lang="en-US" sz="1400" dirty="0" smtClean="0"/>
              <a:t>by</a:t>
            </a:r>
            <a:r>
              <a:rPr lang="en-US" dirty="0" smtClean="0"/>
              <a:t> </a:t>
            </a:r>
            <a:r>
              <a:rPr lang="en-US" sz="2000" dirty="0" smtClean="0"/>
              <a:t>O</a:t>
            </a:r>
            <a:r>
              <a:rPr lang="en-US" dirty="0" smtClean="0"/>
              <a:t>pen</a:t>
            </a:r>
            <a:r>
              <a:rPr lang="en-US" sz="2000" dirty="0" smtClean="0"/>
              <a:t>R</a:t>
            </a:r>
            <a:r>
              <a:rPr lang="en-US" dirty="0" smtClean="0"/>
              <a:t>eference</a:t>
            </a:r>
            <a:r>
              <a:rPr lang="en-US" baseline="30000" dirty="0" smtClean="0"/>
              <a:t>™</a:t>
            </a:r>
            <a:endParaRPr lang="en-US" baseline="30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775395"/>
              </p:ext>
            </p:extLst>
          </p:nvPr>
        </p:nvGraphicFramePr>
        <p:xfrm>
          <a:off x="0" y="813897"/>
          <a:ext cx="9144000" cy="4105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98"/>
                <a:gridCol w="1828800"/>
                <a:gridCol w="914401"/>
                <a:gridCol w="914401"/>
                <a:gridCol w="1828800"/>
                <a:gridCol w="1828800"/>
              </a:tblGrid>
              <a:tr h="415638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Avenir Heavy"/>
                          <a:cs typeface="Avenir Heavy"/>
                        </a:rPr>
                        <a:t>KP</a:t>
                      </a:r>
                      <a:endParaRPr lang="en-US" sz="1600" b="0" dirty="0"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Avenir Heavy"/>
                          <a:cs typeface="Avenir Heavy"/>
                        </a:rPr>
                        <a:t>KA</a:t>
                      </a:r>
                      <a:endParaRPr lang="en-US" sz="1600" b="0" dirty="0"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Avenir Heavy"/>
                          <a:cs typeface="Avenir Heavy"/>
                        </a:rPr>
                        <a:t>VP</a:t>
                      </a:r>
                      <a:endParaRPr lang="en-US" sz="1600" b="0" dirty="0"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Avenir Heavy"/>
                          <a:cs typeface="Avenir Heavy"/>
                        </a:rPr>
                        <a:t>CR</a:t>
                      </a:r>
                      <a:endParaRPr lang="en-US" sz="1600" b="0" dirty="0"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Avenir Heavy"/>
                          <a:cs typeface="Avenir Heavy"/>
                        </a:rPr>
                        <a:t>CS</a:t>
                      </a:r>
                      <a:endParaRPr lang="en-US" sz="1600" b="0" dirty="0"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4795">
                <a:tc row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Partners that provide products and services to us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Processes (and practices) we operate to serve our customers</a:t>
                      </a: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Problems we solve for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Types of relationships we maintain with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Groups of customers, identified as one or more named segments, we serve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R="36000" marT="72000" marB="108000">
                    <a:lnR w="12700" cmpd="sng">
                      <a:noFill/>
                    </a:lnR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819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venir Heavy"/>
                          <a:cs typeface="Avenir Heavy"/>
                        </a:rPr>
                        <a:t>KR</a:t>
                      </a:r>
                      <a:endParaRPr lang="en-US" sz="1600" dirty="0">
                        <a:solidFill>
                          <a:srgbClr val="FFFFFF"/>
                        </a:solidFill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Avenir Heavy"/>
                          <a:cs typeface="Avenir Heavy"/>
                        </a:rPr>
                        <a:t>CH</a:t>
                      </a:r>
                      <a:endParaRPr lang="en-US" sz="1600" dirty="0">
                        <a:solidFill>
                          <a:srgbClr val="FFFFFF"/>
                        </a:solidFill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FFFF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85DD"/>
                    </a:solidFill>
                  </a:tcPr>
                </a:tc>
              </a:tr>
              <a:tr h="800114">
                <a:tc vMerge="1">
                  <a:txBody>
                    <a:bodyPr/>
                    <a:lstStyle/>
                    <a:p>
                      <a:pPr marL="180975" indent="-180975">
                        <a:buFont typeface="Arial"/>
                        <a:buChar char="•"/>
                        <a:tabLst/>
                      </a:pPr>
                      <a:endParaRPr lang="en-US" sz="1200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Assets we use to serve our customers</a:t>
                      </a: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  <a:p>
                      <a:pPr marL="0" indent="0">
                        <a:buFont typeface="Arial"/>
                        <a:buNone/>
                        <a:tabLst/>
                      </a:pP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Sales and distribution channels we use to serve our customers</a:t>
                      </a:r>
                      <a:endParaRPr lang="en-US" sz="1200" dirty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638">
                <a:tc gridSpan="3"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Avenir Heavy"/>
                          <a:cs typeface="Avenir Heavy"/>
                        </a:rPr>
                        <a:t>C$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Avenir Heavy"/>
                          <a:cs typeface="Avenir Heavy"/>
                        </a:rPr>
                        <a:t>R$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Avenir Heavy"/>
                        <a:cs typeface="Avenir Heavy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7625">
                <a:tc grid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Total cost we incur to sell and deliver products and services to our customers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L w="12700" cmpd="sng">
                      <a:noFill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rgbClr val="222323"/>
                          </a:solidFill>
                          <a:latin typeface="Avenir Medium"/>
                          <a:cs typeface="Avenir Medium"/>
                        </a:rPr>
                        <a:t>Products and services we sell and deliver to our customers</a:t>
                      </a:r>
                      <a:endParaRPr lang="en-US" sz="1200" dirty="0" smtClean="0">
                        <a:solidFill>
                          <a:srgbClr val="222323"/>
                        </a:solidFill>
                        <a:latin typeface="Avenir Medium"/>
                        <a:cs typeface="Avenir Medium"/>
                      </a:endParaRPr>
                    </a:p>
                  </a:txBody>
                  <a:tcPr marT="72000" marB="108000">
                    <a:lnR w="12700" cmpd="sng">
                      <a:noFill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Oval 13"/>
          <p:cNvSpPr/>
          <p:nvPr/>
        </p:nvSpPr>
        <p:spPr>
          <a:xfrm>
            <a:off x="273636" y="4976296"/>
            <a:ext cx="129880" cy="129880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3516" y="4976296"/>
            <a:ext cx="129880" cy="129880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3396" y="4976296"/>
            <a:ext cx="129880" cy="129880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venir Medium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9811" y="4919913"/>
            <a:ext cx="83227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venir Light"/>
                <a:cs typeface="Avenir Light"/>
              </a:rPr>
              <a:t>Licensed under the Creative Commons Attribution Share Alike 4.0 International License. Modified by OpenReference™. Original licensed by Business Model Foundry, AG.</a:t>
            </a:r>
          </a:p>
        </p:txBody>
      </p:sp>
    </p:spTree>
    <p:extLst>
      <p:ext uri="{BB962C8B-B14F-4D97-AF65-F5344CB8AC3E}">
        <p14:creationId xmlns:p14="http://schemas.microsoft.com/office/powerpoint/2010/main" val="167053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0">
      <a:dk1>
        <a:srgbClr val="1185DD"/>
      </a:dk1>
      <a:lt1>
        <a:sysClr val="window" lastClr="FFFFFF"/>
      </a:lt1>
      <a:dk2>
        <a:srgbClr val="1185DD"/>
      </a:dk2>
      <a:lt2>
        <a:srgbClr val="FFFFFF"/>
      </a:lt2>
      <a:accent1>
        <a:srgbClr val="1185DD"/>
      </a:accent1>
      <a:accent2>
        <a:srgbClr val="E62F2C"/>
      </a:accent2>
      <a:accent3>
        <a:srgbClr val="6E981A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10">
      <a:dk1>
        <a:srgbClr val="1185DD"/>
      </a:dk1>
      <a:lt1>
        <a:sysClr val="window" lastClr="FFFFFF"/>
      </a:lt1>
      <a:dk2>
        <a:srgbClr val="1185DD"/>
      </a:dk2>
      <a:lt2>
        <a:srgbClr val="FFFFFF"/>
      </a:lt2>
      <a:accent1>
        <a:srgbClr val="1185DD"/>
      </a:accent1>
      <a:accent2>
        <a:srgbClr val="E62F2C"/>
      </a:accent2>
      <a:accent3>
        <a:srgbClr val="6E981A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5186</TotalTime>
  <Words>339</Words>
  <Application>Microsoft Macintosh PowerPoint</Application>
  <PresentationFormat>On-screen Show (16:9)</PresentationFormat>
  <Paragraphs>69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Business Model Canvas by OpenReference™</vt:lpstr>
      <vt:lpstr>Business Model Canvas by OpenReference™</vt:lpstr>
      <vt:lpstr>Business Model Canvas by OpenReference™</vt:lpstr>
    </vt:vector>
  </TitlesOfParts>
  <Manager/>
  <Company>Open Reference</Company>
  <LinksUpToDate>false</LinksUpToDate>
  <SharedDoc>false</SharedDoc>
  <HyperlinkBase>orwiki.org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Template ORI</dc:title>
  <dc:subject/>
  <dc:creator>Open Reference Initiative</dc:creator>
  <cp:keywords/>
  <dc:description/>
  <cp:lastModifiedBy>Caspar Hunsche</cp:lastModifiedBy>
  <cp:revision>221</cp:revision>
  <dcterms:created xsi:type="dcterms:W3CDTF">2015-09-16T16:28:03Z</dcterms:created>
  <dcterms:modified xsi:type="dcterms:W3CDTF">2016-11-14T14:47:49Z</dcterms:modified>
  <cp:category/>
</cp:coreProperties>
</file>